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9" r:id="rId4"/>
    <p:sldId id="260" r:id="rId5"/>
    <p:sldId id="261" r:id="rId6"/>
    <p:sldId id="264" r:id="rId7"/>
    <p:sldId id="265" r:id="rId8"/>
    <p:sldId id="263" r:id="rId9"/>
    <p:sldId id="266" r:id="rId10"/>
    <p:sldId id="267" r:id="rId11"/>
    <p:sldId id="262"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39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9018BAFC-4D8F-4375-93D1-9DC92E22D59B}"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84379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2A2AE7-E625-4B2C-B460-E09C6D596FAE}" type="datetimeFigureOut">
              <a:rPr lang="en-IN" smtClean="0"/>
              <a:t>23-11-2022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36368864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195568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295573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11637344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94227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062465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608256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905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568580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2A2AE7-E625-4B2C-B460-E09C6D596FAE}" type="datetimeFigureOut">
              <a:rPr lang="en-IN" smtClean="0"/>
              <a:t>23-11-2022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018BAFC-4D8F-4375-93D1-9DC92E22D59B}"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15705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2A2AE7-E625-4B2C-B460-E09C6D596FAE}" type="datetimeFigureOut">
              <a:rPr lang="en-IN" smtClean="0"/>
              <a:t>23-11-2022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1737495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22A2AE7-E625-4B2C-B460-E09C6D596FAE}" type="datetimeFigureOut">
              <a:rPr lang="en-IN" smtClean="0"/>
              <a:t>23-11-2022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018BAFC-4D8F-4375-93D1-9DC92E22D59B}"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6569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22A2AE7-E625-4B2C-B460-E09C6D596FAE}" type="datetimeFigureOut">
              <a:rPr lang="en-IN" smtClean="0"/>
              <a:t>23-11-2022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018BAFC-4D8F-4375-93D1-9DC92E22D59B}"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290202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2A2AE7-E625-4B2C-B460-E09C6D596FAE}" type="datetimeFigureOut">
              <a:rPr lang="en-IN" smtClean="0"/>
              <a:t>23-11-2022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67748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2A2AE7-E625-4B2C-B460-E09C6D596FAE}" type="datetimeFigureOut">
              <a:rPr lang="en-IN" smtClean="0"/>
              <a:t>23-11-2022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18BAFC-4D8F-4375-93D1-9DC92E22D59B}"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53218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2A2AE7-E625-4B2C-B460-E09C6D596FAE}" type="datetimeFigureOut">
              <a:rPr lang="en-IN" smtClean="0"/>
              <a:t>23-11-2022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018BAFC-4D8F-4375-93D1-9DC92E22D59B}" type="slidenum">
              <a:rPr lang="en-IN" smtClean="0"/>
              <a:t>‹#›</a:t>
            </a:fld>
            <a:endParaRPr lang="en-IN"/>
          </a:p>
        </p:txBody>
      </p:sp>
    </p:spTree>
    <p:extLst>
      <p:ext uri="{BB962C8B-B14F-4D97-AF65-F5344CB8AC3E}">
        <p14:creationId xmlns:p14="http://schemas.microsoft.com/office/powerpoint/2010/main" val="279237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22A2AE7-E625-4B2C-B460-E09C6D596FAE}" type="datetimeFigureOut">
              <a:rPr lang="en-IN" smtClean="0"/>
              <a:t>23-11-2022</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018BAFC-4D8F-4375-93D1-9DC92E22D59B}" type="slidenum">
              <a:rPr lang="en-IN" smtClean="0"/>
              <a:t>‹#›</a:t>
            </a:fld>
            <a:endParaRPr lang="en-IN"/>
          </a:p>
        </p:txBody>
      </p:sp>
    </p:spTree>
    <p:extLst>
      <p:ext uri="{BB962C8B-B14F-4D97-AF65-F5344CB8AC3E}">
        <p14:creationId xmlns:p14="http://schemas.microsoft.com/office/powerpoint/2010/main" val="27251776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2546F-FF6A-7FAE-AEB1-EE4490E7A680}"/>
              </a:ext>
            </a:extLst>
          </p:cNvPr>
          <p:cNvSpPr>
            <a:spLocks noGrp="1"/>
          </p:cNvSpPr>
          <p:nvPr>
            <p:ph type="title"/>
          </p:nvPr>
        </p:nvSpPr>
        <p:spPr/>
        <p:txBody>
          <a:bodyPr>
            <a:normAutofit/>
          </a:bodyPr>
          <a:lstStyle/>
          <a:p>
            <a:r>
              <a:rPr lang="en-IN" sz="5400" b="1" dirty="0"/>
              <a:t>KUBERNETES </a:t>
            </a:r>
          </a:p>
        </p:txBody>
      </p:sp>
      <p:sp>
        <p:nvSpPr>
          <p:cNvPr id="3" name="TextBox 2">
            <a:extLst>
              <a:ext uri="{FF2B5EF4-FFF2-40B4-BE49-F238E27FC236}">
                <a16:creationId xmlns:a16="http://schemas.microsoft.com/office/drawing/2014/main" id="{46FE63CB-0151-CA8C-B478-D11261125D7D}"/>
              </a:ext>
            </a:extLst>
          </p:cNvPr>
          <p:cNvSpPr txBox="1"/>
          <p:nvPr/>
        </p:nvSpPr>
        <p:spPr>
          <a:xfrm>
            <a:off x="2208728" y="3998890"/>
            <a:ext cx="5859887" cy="1384995"/>
          </a:xfrm>
          <a:prstGeom prst="rect">
            <a:avLst/>
          </a:prstGeom>
          <a:noFill/>
        </p:spPr>
        <p:txBody>
          <a:bodyPr wrap="square" rtlCol="0">
            <a:spAutoFit/>
          </a:bodyPr>
          <a:lstStyle/>
          <a:p>
            <a:r>
              <a:rPr lang="en-IN" sz="2800" b="1" dirty="0"/>
              <a:t>By:</a:t>
            </a:r>
          </a:p>
          <a:p>
            <a:r>
              <a:rPr lang="en-IN" sz="2800" b="1" dirty="0"/>
              <a:t>	</a:t>
            </a:r>
            <a:r>
              <a:rPr lang="en-IN" sz="2800" b="1" dirty="0" err="1"/>
              <a:t>Prathmesh</a:t>
            </a:r>
            <a:r>
              <a:rPr lang="en-IN" sz="2800" b="1" dirty="0"/>
              <a:t> Dalve</a:t>
            </a:r>
          </a:p>
          <a:p>
            <a:r>
              <a:rPr lang="en-IN" sz="2800" b="1" dirty="0"/>
              <a:t>	Dhiraj Deore</a:t>
            </a:r>
          </a:p>
        </p:txBody>
      </p:sp>
    </p:spTree>
    <p:extLst>
      <p:ext uri="{BB962C8B-B14F-4D97-AF65-F5344CB8AC3E}">
        <p14:creationId xmlns:p14="http://schemas.microsoft.com/office/powerpoint/2010/main" val="1430839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D395DE-95E9-E519-43C0-A8C5898B48C6}"/>
              </a:ext>
            </a:extLst>
          </p:cNvPr>
          <p:cNvSpPr txBox="1"/>
          <p:nvPr/>
        </p:nvSpPr>
        <p:spPr>
          <a:xfrm>
            <a:off x="1332963" y="907960"/>
            <a:ext cx="9375820" cy="4524315"/>
          </a:xfrm>
          <a:prstGeom prst="rect">
            <a:avLst/>
          </a:prstGeom>
          <a:noFill/>
        </p:spPr>
        <p:txBody>
          <a:bodyPr wrap="square">
            <a:spAutoFit/>
          </a:bodyPr>
          <a:lstStyle/>
          <a:p>
            <a:r>
              <a:rPr lang="en-GB" sz="2400" dirty="0"/>
              <a:t>They have two main components on worker node, the </a:t>
            </a:r>
            <a:r>
              <a:rPr lang="en-GB" sz="2400" dirty="0" err="1"/>
              <a:t>Kubelet</a:t>
            </a:r>
            <a:r>
              <a:rPr lang="en-GB" sz="2400" dirty="0"/>
              <a:t> Service and the </a:t>
            </a:r>
            <a:r>
              <a:rPr lang="en-GB" sz="2400" dirty="0" err="1"/>
              <a:t>Kube</a:t>
            </a:r>
            <a:r>
              <a:rPr lang="en-GB" sz="2400" dirty="0"/>
              <a:t>-proxy Service:</a:t>
            </a:r>
          </a:p>
          <a:p>
            <a:endParaRPr lang="en-IN" sz="2400" dirty="0"/>
          </a:p>
          <a:p>
            <a:r>
              <a:rPr lang="en-IN" sz="2400" b="1" dirty="0"/>
              <a:t>1. </a:t>
            </a:r>
            <a:r>
              <a:rPr lang="en-IN" sz="2400" b="1" dirty="0" err="1"/>
              <a:t>Kubelet</a:t>
            </a:r>
            <a:r>
              <a:rPr lang="en-IN" sz="2400" b="1" dirty="0"/>
              <a:t> Service </a:t>
            </a:r>
            <a:r>
              <a:rPr lang="en-IN" sz="2400" dirty="0"/>
              <a:t>– </a:t>
            </a:r>
          </a:p>
          <a:p>
            <a:r>
              <a:rPr lang="en-IN" sz="2400" dirty="0"/>
              <a:t>Each worker node has a </a:t>
            </a:r>
            <a:r>
              <a:rPr lang="en-IN" sz="2400" dirty="0" err="1"/>
              <a:t>Kubelet</a:t>
            </a:r>
            <a:r>
              <a:rPr lang="en-IN" sz="2400" dirty="0"/>
              <a:t> process running on it that allows the cluster to talk to each other and execute some tasks on the worker nodes, such as running application processes. It listens for instructions from the API Server and manages containers running on the node.</a:t>
            </a:r>
          </a:p>
          <a:p>
            <a:endParaRPr lang="en-IN" sz="2400" dirty="0"/>
          </a:p>
          <a:p>
            <a:r>
              <a:rPr lang="en-IN" sz="2400" b="1" dirty="0"/>
              <a:t>2. </a:t>
            </a:r>
            <a:r>
              <a:rPr lang="en-IN" sz="2400" b="1" dirty="0" err="1"/>
              <a:t>Kube</a:t>
            </a:r>
            <a:r>
              <a:rPr lang="en-IN" sz="2400" b="1" dirty="0"/>
              <a:t>-proxy Service </a:t>
            </a:r>
            <a:r>
              <a:rPr lang="en-IN" sz="2400" dirty="0"/>
              <a:t>– </a:t>
            </a:r>
          </a:p>
          <a:p>
            <a:r>
              <a:rPr lang="en-IN" sz="2400" dirty="0"/>
              <a:t>The </a:t>
            </a:r>
            <a:r>
              <a:rPr lang="en-IN" sz="2400" dirty="0" err="1"/>
              <a:t>Kube</a:t>
            </a:r>
            <a:r>
              <a:rPr lang="en-IN" sz="2400" dirty="0"/>
              <a:t>-Proxy Service is responsible for enabling communication between services within the cluster.</a:t>
            </a:r>
          </a:p>
        </p:txBody>
      </p:sp>
    </p:spTree>
    <p:extLst>
      <p:ext uri="{BB962C8B-B14F-4D97-AF65-F5344CB8AC3E}">
        <p14:creationId xmlns:p14="http://schemas.microsoft.com/office/powerpoint/2010/main" val="2483041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FF945A-E086-1EF7-9C36-E4228AA0F47F}"/>
              </a:ext>
            </a:extLst>
          </p:cNvPr>
          <p:cNvPicPr>
            <a:picLocks noChangeAspect="1"/>
          </p:cNvPicPr>
          <p:nvPr/>
        </p:nvPicPr>
        <p:blipFill>
          <a:blip r:embed="rId2"/>
          <a:stretch>
            <a:fillRect/>
          </a:stretch>
        </p:blipFill>
        <p:spPr>
          <a:xfrm>
            <a:off x="963768" y="707455"/>
            <a:ext cx="10264464" cy="5443089"/>
          </a:xfrm>
          <a:prstGeom prst="rect">
            <a:avLst/>
          </a:prstGeom>
        </p:spPr>
      </p:pic>
    </p:spTree>
    <p:extLst>
      <p:ext uri="{BB962C8B-B14F-4D97-AF65-F5344CB8AC3E}">
        <p14:creationId xmlns:p14="http://schemas.microsoft.com/office/powerpoint/2010/main" val="473354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E906D87-1528-BF02-3AAE-F74AC4E7A811}"/>
              </a:ext>
            </a:extLst>
          </p:cNvPr>
          <p:cNvSpPr txBox="1"/>
          <p:nvPr/>
        </p:nvSpPr>
        <p:spPr>
          <a:xfrm>
            <a:off x="2065448" y="1440879"/>
            <a:ext cx="8134620" cy="3046988"/>
          </a:xfrm>
          <a:prstGeom prst="rect">
            <a:avLst/>
          </a:prstGeom>
          <a:noFill/>
        </p:spPr>
        <p:txBody>
          <a:bodyPr wrap="square">
            <a:spAutoFit/>
          </a:bodyPr>
          <a:lstStyle/>
          <a:p>
            <a:r>
              <a:rPr lang="en-IN" sz="2400" b="1" dirty="0"/>
              <a:t>POD:</a:t>
            </a:r>
          </a:p>
          <a:p>
            <a:endParaRPr lang="en-IN" sz="2400" dirty="0"/>
          </a:p>
          <a:p>
            <a:r>
              <a:rPr lang="en-IN" sz="2400" dirty="0"/>
              <a:t>► A Pod is a collection of containers and its storage inside a node of a Kubernetes cluster. It is possible to create a pod with multiple containers inside </a:t>
            </a:r>
            <a:r>
              <a:rPr lang="en-IN" sz="2400"/>
              <a:t>it.</a:t>
            </a:r>
          </a:p>
          <a:p>
            <a:endParaRPr lang="en-IN" sz="2400" dirty="0"/>
          </a:p>
          <a:p>
            <a:r>
              <a:rPr lang="en-IN" sz="2400" dirty="0"/>
              <a:t>► For example, keeping a database container and data container in the same pod.</a:t>
            </a:r>
          </a:p>
        </p:txBody>
      </p:sp>
    </p:spTree>
    <p:extLst>
      <p:ext uri="{BB962C8B-B14F-4D97-AF65-F5344CB8AC3E}">
        <p14:creationId xmlns:p14="http://schemas.microsoft.com/office/powerpoint/2010/main" val="9478086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BD1E19-303A-0D5C-0888-4DABD7309908}"/>
              </a:ext>
            </a:extLst>
          </p:cNvPr>
          <p:cNvSpPr txBox="1"/>
          <p:nvPr/>
        </p:nvSpPr>
        <p:spPr>
          <a:xfrm>
            <a:off x="985234" y="953037"/>
            <a:ext cx="9852338" cy="4524315"/>
          </a:xfrm>
          <a:prstGeom prst="rect">
            <a:avLst/>
          </a:prstGeom>
          <a:noFill/>
        </p:spPr>
        <p:txBody>
          <a:bodyPr wrap="square">
            <a:spAutoFit/>
          </a:bodyPr>
          <a:lstStyle/>
          <a:p>
            <a:r>
              <a:rPr lang="en-IN" sz="2400" b="1" dirty="0"/>
              <a:t>Commands for Kubernetes: </a:t>
            </a:r>
          </a:p>
          <a:p>
            <a:endParaRPr lang="en-IN" sz="2400" dirty="0"/>
          </a:p>
          <a:p>
            <a:r>
              <a:rPr lang="en-IN" sz="2400" dirty="0"/>
              <a:t>► Get version-related information:</a:t>
            </a:r>
          </a:p>
          <a:p>
            <a:r>
              <a:rPr lang="en-IN" sz="2400" dirty="0"/>
              <a:t>	</a:t>
            </a:r>
            <a:r>
              <a:rPr lang="en-IN" sz="2400" dirty="0" err="1"/>
              <a:t>kubectl</a:t>
            </a:r>
            <a:r>
              <a:rPr lang="en-IN" sz="2400" dirty="0"/>
              <a:t> version</a:t>
            </a:r>
          </a:p>
          <a:p>
            <a:r>
              <a:rPr lang="en-IN" sz="2400" dirty="0"/>
              <a:t>► Get configuration details:</a:t>
            </a:r>
          </a:p>
          <a:p>
            <a:r>
              <a:rPr lang="en-IN" sz="2400" dirty="0"/>
              <a:t>	</a:t>
            </a:r>
            <a:r>
              <a:rPr lang="en-IN" sz="2400" dirty="0" err="1"/>
              <a:t>kubectl</a:t>
            </a:r>
            <a:r>
              <a:rPr lang="en-IN" sz="2400" dirty="0"/>
              <a:t> config view</a:t>
            </a:r>
          </a:p>
          <a:p>
            <a:r>
              <a:rPr lang="en-IN" sz="2400" dirty="0"/>
              <a:t>► Create deployment:</a:t>
            </a:r>
          </a:p>
          <a:p>
            <a:r>
              <a:rPr lang="en-IN" sz="2400" dirty="0"/>
              <a:t>	</a:t>
            </a:r>
            <a:r>
              <a:rPr lang="en-IN" sz="2400" dirty="0" err="1"/>
              <a:t>kubectl</a:t>
            </a:r>
            <a:r>
              <a:rPr lang="en-IN" sz="2400" dirty="0"/>
              <a:t> create deploy &lt;deploy name&gt; -image=&lt;image name&gt;</a:t>
            </a:r>
          </a:p>
          <a:p>
            <a:r>
              <a:rPr lang="en-IN" sz="2400" dirty="0"/>
              <a:t>► List all current pods:</a:t>
            </a:r>
          </a:p>
          <a:p>
            <a:r>
              <a:rPr lang="en-IN" sz="2400" dirty="0"/>
              <a:t>	</a:t>
            </a:r>
            <a:r>
              <a:rPr lang="en-IN" sz="2400" dirty="0" err="1"/>
              <a:t>kubectl</a:t>
            </a:r>
            <a:r>
              <a:rPr lang="en-IN" sz="2400" dirty="0"/>
              <a:t> get pods</a:t>
            </a:r>
          </a:p>
          <a:p>
            <a:r>
              <a:rPr lang="en-IN" sz="2400" dirty="0"/>
              <a:t>► Describe pod names:</a:t>
            </a:r>
          </a:p>
          <a:p>
            <a:r>
              <a:rPr lang="en-IN" sz="2400" dirty="0"/>
              <a:t>	</a:t>
            </a:r>
            <a:r>
              <a:rPr lang="en-IN" sz="2400" dirty="0" err="1"/>
              <a:t>kubectl</a:t>
            </a:r>
            <a:r>
              <a:rPr lang="en-IN" sz="2400" dirty="0"/>
              <a:t> describe pod&lt;name&gt;</a:t>
            </a:r>
          </a:p>
        </p:txBody>
      </p:sp>
    </p:spTree>
    <p:extLst>
      <p:ext uri="{BB962C8B-B14F-4D97-AF65-F5344CB8AC3E}">
        <p14:creationId xmlns:p14="http://schemas.microsoft.com/office/powerpoint/2010/main" val="22688659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4C4737-632C-BD5D-9B8B-B4581408BD14}"/>
              </a:ext>
            </a:extLst>
          </p:cNvPr>
          <p:cNvPicPr>
            <a:picLocks noChangeAspect="1"/>
          </p:cNvPicPr>
          <p:nvPr/>
        </p:nvPicPr>
        <p:blipFill>
          <a:blip r:embed="rId2"/>
          <a:stretch>
            <a:fillRect/>
          </a:stretch>
        </p:blipFill>
        <p:spPr>
          <a:xfrm>
            <a:off x="2054180" y="1812805"/>
            <a:ext cx="8384147" cy="4343295"/>
          </a:xfrm>
          <a:prstGeom prst="rect">
            <a:avLst/>
          </a:prstGeom>
        </p:spPr>
      </p:pic>
      <p:sp>
        <p:nvSpPr>
          <p:cNvPr id="4" name="TextBox 3">
            <a:extLst>
              <a:ext uri="{FF2B5EF4-FFF2-40B4-BE49-F238E27FC236}">
                <a16:creationId xmlns:a16="http://schemas.microsoft.com/office/drawing/2014/main" id="{DEC545B4-6A48-0E92-1FEF-F0B134700612}"/>
              </a:ext>
            </a:extLst>
          </p:cNvPr>
          <p:cNvSpPr txBox="1"/>
          <p:nvPr/>
        </p:nvSpPr>
        <p:spPr>
          <a:xfrm>
            <a:off x="2477036" y="843567"/>
            <a:ext cx="7237927" cy="769441"/>
          </a:xfrm>
          <a:prstGeom prst="rect">
            <a:avLst/>
          </a:prstGeom>
          <a:noFill/>
        </p:spPr>
        <p:txBody>
          <a:bodyPr wrap="square" rtlCol="0">
            <a:spAutoFit/>
          </a:bodyPr>
          <a:lstStyle/>
          <a:p>
            <a:pPr algn="ctr"/>
            <a:r>
              <a:rPr lang="en-IN" sz="4400" dirty="0"/>
              <a:t>What is </a:t>
            </a:r>
            <a:r>
              <a:rPr lang="en-IN" sz="4400" dirty="0" err="1"/>
              <a:t>kubernetes</a:t>
            </a:r>
            <a:endParaRPr lang="en-IN" sz="4400" dirty="0"/>
          </a:p>
        </p:txBody>
      </p:sp>
    </p:spTree>
    <p:extLst>
      <p:ext uri="{BB962C8B-B14F-4D97-AF65-F5344CB8AC3E}">
        <p14:creationId xmlns:p14="http://schemas.microsoft.com/office/powerpoint/2010/main" val="3926021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C75D05-86A3-FAF0-A02B-A6374C3E0055}"/>
              </a:ext>
            </a:extLst>
          </p:cNvPr>
          <p:cNvPicPr>
            <a:picLocks noChangeAspect="1"/>
          </p:cNvPicPr>
          <p:nvPr/>
        </p:nvPicPr>
        <p:blipFill>
          <a:blip r:embed="rId2"/>
          <a:stretch>
            <a:fillRect/>
          </a:stretch>
        </p:blipFill>
        <p:spPr>
          <a:xfrm>
            <a:off x="933719" y="720015"/>
            <a:ext cx="10157859" cy="5417969"/>
          </a:xfrm>
          <a:prstGeom prst="rect">
            <a:avLst/>
          </a:prstGeom>
        </p:spPr>
      </p:pic>
    </p:spTree>
    <p:extLst>
      <p:ext uri="{BB962C8B-B14F-4D97-AF65-F5344CB8AC3E}">
        <p14:creationId xmlns:p14="http://schemas.microsoft.com/office/powerpoint/2010/main" val="282111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DAB9C9-7056-D715-D672-D1C99049679C}"/>
              </a:ext>
            </a:extLst>
          </p:cNvPr>
          <p:cNvPicPr>
            <a:picLocks noChangeAspect="1"/>
          </p:cNvPicPr>
          <p:nvPr/>
        </p:nvPicPr>
        <p:blipFill>
          <a:blip r:embed="rId2"/>
          <a:stretch>
            <a:fillRect/>
          </a:stretch>
        </p:blipFill>
        <p:spPr>
          <a:xfrm>
            <a:off x="1712890" y="666540"/>
            <a:ext cx="8859909" cy="5524920"/>
          </a:xfrm>
          <a:prstGeom prst="rect">
            <a:avLst/>
          </a:prstGeom>
        </p:spPr>
      </p:pic>
    </p:spTree>
    <p:extLst>
      <p:ext uri="{BB962C8B-B14F-4D97-AF65-F5344CB8AC3E}">
        <p14:creationId xmlns:p14="http://schemas.microsoft.com/office/powerpoint/2010/main" val="1123995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158F37-A1C8-D43C-D919-BAC941D962F3}"/>
              </a:ext>
            </a:extLst>
          </p:cNvPr>
          <p:cNvPicPr>
            <a:picLocks noChangeAspect="1"/>
          </p:cNvPicPr>
          <p:nvPr/>
        </p:nvPicPr>
        <p:blipFill>
          <a:blip r:embed="rId2"/>
          <a:stretch>
            <a:fillRect/>
          </a:stretch>
        </p:blipFill>
        <p:spPr>
          <a:xfrm>
            <a:off x="1619979" y="764474"/>
            <a:ext cx="8952041" cy="5329052"/>
          </a:xfrm>
          <a:prstGeom prst="rect">
            <a:avLst/>
          </a:prstGeom>
        </p:spPr>
      </p:pic>
    </p:spTree>
    <p:extLst>
      <p:ext uri="{BB962C8B-B14F-4D97-AF65-F5344CB8AC3E}">
        <p14:creationId xmlns:p14="http://schemas.microsoft.com/office/powerpoint/2010/main" val="365128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28DF09-3BEE-1874-C85E-38B636FD528D}"/>
              </a:ext>
            </a:extLst>
          </p:cNvPr>
          <p:cNvSpPr txBox="1"/>
          <p:nvPr/>
        </p:nvSpPr>
        <p:spPr>
          <a:xfrm>
            <a:off x="1114023" y="1107583"/>
            <a:ext cx="9839459" cy="3785652"/>
          </a:xfrm>
          <a:prstGeom prst="rect">
            <a:avLst/>
          </a:prstGeom>
          <a:noFill/>
        </p:spPr>
        <p:txBody>
          <a:bodyPr wrap="square" rtlCol="0">
            <a:spAutoFit/>
          </a:bodyPr>
          <a:lstStyle/>
          <a:p>
            <a:r>
              <a:rPr lang="en-GB" sz="2400" b="1" dirty="0"/>
              <a:t>NODE:</a:t>
            </a:r>
          </a:p>
          <a:p>
            <a:endParaRPr lang="en-GB" sz="2400" b="1" dirty="0"/>
          </a:p>
          <a:p>
            <a:r>
              <a:rPr lang="en-GB" sz="2400" dirty="0"/>
              <a:t>► A Node is a worker machine in Kubernetes and may be either a virtual or a</a:t>
            </a:r>
          </a:p>
          <a:p>
            <a:r>
              <a:rPr lang="en-GB" sz="2400" dirty="0"/>
              <a:t>physical machine, depending on the cluster.</a:t>
            </a:r>
          </a:p>
          <a:p>
            <a:r>
              <a:rPr lang="en-GB" sz="2400" dirty="0"/>
              <a:t>► Each Node is managed by the control plane.</a:t>
            </a:r>
          </a:p>
          <a:p>
            <a:r>
              <a:rPr lang="en-GB" sz="2400" dirty="0"/>
              <a:t>► A Node can have multiple pods, and the Kubernetes control plane</a:t>
            </a:r>
          </a:p>
          <a:p>
            <a:r>
              <a:rPr lang="en-GB" sz="2400" dirty="0"/>
              <a:t>automatically handles scheduling the pods across the Nodes in the cluster.</a:t>
            </a:r>
          </a:p>
          <a:p>
            <a:r>
              <a:rPr lang="en-GB" sz="2400" dirty="0"/>
              <a:t>► There are two types of nodes:</a:t>
            </a:r>
          </a:p>
          <a:p>
            <a:pPr lvl="1"/>
            <a:r>
              <a:rPr lang="en-GB" sz="2400" dirty="0"/>
              <a:t>- Master Node</a:t>
            </a:r>
          </a:p>
          <a:p>
            <a:pPr lvl="1"/>
            <a:r>
              <a:rPr lang="en-GB" sz="2400" dirty="0"/>
              <a:t>- Worker Node</a:t>
            </a:r>
            <a:endParaRPr lang="en-IN" sz="2400" dirty="0"/>
          </a:p>
        </p:txBody>
      </p:sp>
    </p:spTree>
    <p:extLst>
      <p:ext uri="{BB962C8B-B14F-4D97-AF65-F5344CB8AC3E}">
        <p14:creationId xmlns:p14="http://schemas.microsoft.com/office/powerpoint/2010/main" val="1331501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D0653C-F8DC-0E9A-F348-DAC022688CF8}"/>
              </a:ext>
            </a:extLst>
          </p:cNvPr>
          <p:cNvSpPr txBox="1"/>
          <p:nvPr/>
        </p:nvSpPr>
        <p:spPr>
          <a:xfrm>
            <a:off x="1513268" y="1043189"/>
            <a:ext cx="8429223" cy="4154984"/>
          </a:xfrm>
          <a:prstGeom prst="rect">
            <a:avLst/>
          </a:prstGeom>
          <a:noFill/>
        </p:spPr>
        <p:txBody>
          <a:bodyPr wrap="square" rtlCol="0">
            <a:spAutoFit/>
          </a:bodyPr>
          <a:lstStyle/>
          <a:p>
            <a:r>
              <a:rPr lang="en-GB" sz="2400" b="1" dirty="0"/>
              <a:t>MASTER NODE:</a:t>
            </a:r>
          </a:p>
          <a:p>
            <a:endParaRPr lang="en-GB" sz="2400" dirty="0"/>
          </a:p>
          <a:p>
            <a:r>
              <a:rPr lang="en-GB" sz="2400" dirty="0"/>
              <a:t>The master node is responsible for running several Kubernetes processes that are necessary to run and manage the cluster properly</a:t>
            </a:r>
          </a:p>
          <a:p>
            <a:endParaRPr lang="en-GB" sz="2400" dirty="0"/>
          </a:p>
          <a:p>
            <a:endParaRPr lang="en-GB" sz="2400" dirty="0"/>
          </a:p>
          <a:p>
            <a:endParaRPr lang="en-GB" sz="2400" dirty="0"/>
          </a:p>
          <a:p>
            <a:r>
              <a:rPr lang="en-GB" sz="2400" b="1" dirty="0"/>
              <a:t>WORKER NODE</a:t>
            </a:r>
            <a:r>
              <a:rPr lang="en-GB" sz="2400" dirty="0"/>
              <a:t>:</a:t>
            </a:r>
          </a:p>
          <a:p>
            <a:endParaRPr lang="en-GB" sz="2400" dirty="0"/>
          </a:p>
          <a:p>
            <a:r>
              <a:rPr lang="en-GB" sz="2400" dirty="0"/>
              <a:t>The worker nodes are part of the Kubernetes clusters which actually execute the containers and applications on them.</a:t>
            </a:r>
            <a:endParaRPr lang="en-IN" sz="2400" dirty="0"/>
          </a:p>
        </p:txBody>
      </p:sp>
    </p:spTree>
    <p:extLst>
      <p:ext uri="{BB962C8B-B14F-4D97-AF65-F5344CB8AC3E}">
        <p14:creationId xmlns:p14="http://schemas.microsoft.com/office/powerpoint/2010/main" val="38607009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8317A0-1C85-472E-6EBE-C8D157723E1A}"/>
              </a:ext>
            </a:extLst>
          </p:cNvPr>
          <p:cNvSpPr txBox="1"/>
          <p:nvPr/>
        </p:nvSpPr>
        <p:spPr>
          <a:xfrm>
            <a:off x="1539294" y="996455"/>
            <a:ext cx="9113412" cy="4278094"/>
          </a:xfrm>
          <a:prstGeom prst="rect">
            <a:avLst/>
          </a:prstGeom>
          <a:noFill/>
        </p:spPr>
        <p:txBody>
          <a:bodyPr wrap="square">
            <a:spAutoFit/>
          </a:bodyPr>
          <a:lstStyle/>
          <a:p>
            <a:r>
              <a:rPr lang="en-IN" sz="2400" dirty="0"/>
              <a:t>A master node has the following components to help manage worker nodes:</a:t>
            </a:r>
          </a:p>
          <a:p>
            <a:endParaRPr lang="en-IN" sz="2400" dirty="0"/>
          </a:p>
          <a:p>
            <a:pPr marL="457200" indent="-457200">
              <a:buAutoNum type="arabicPeriod"/>
            </a:pPr>
            <a:r>
              <a:rPr lang="en-IN" sz="2400" b="1" dirty="0"/>
              <a:t>API Server </a:t>
            </a:r>
            <a:r>
              <a:rPr lang="en-IN" sz="2400" dirty="0"/>
              <a:t>– </a:t>
            </a:r>
          </a:p>
          <a:p>
            <a:r>
              <a:rPr lang="en-IN" sz="2400" dirty="0"/>
              <a:t>Acts as the frontend to the cluster. All external communication to</a:t>
            </a:r>
          </a:p>
          <a:p>
            <a:r>
              <a:rPr lang="en-IN" sz="2400" dirty="0"/>
              <a:t>the cluster is via the API Server.</a:t>
            </a:r>
          </a:p>
          <a:p>
            <a:endParaRPr lang="en-IN" sz="2400" dirty="0"/>
          </a:p>
          <a:p>
            <a:r>
              <a:rPr lang="en-IN" sz="2400" b="1" dirty="0"/>
              <a:t>2. Scheduler </a:t>
            </a:r>
            <a:r>
              <a:rPr lang="en-IN" sz="2400" dirty="0"/>
              <a:t>– </a:t>
            </a:r>
          </a:p>
          <a:p>
            <a:r>
              <a:rPr lang="en-IN" sz="2400" dirty="0"/>
              <a:t>Scheduler ensures proper pod placement on the worker nodes</a:t>
            </a:r>
          </a:p>
          <a:p>
            <a:r>
              <a:rPr lang="en-IN" sz="2400" dirty="0"/>
              <a:t>based on several factors such as the available resources and the current load on the cluster.</a:t>
            </a:r>
            <a:endParaRPr lang="en-IN" dirty="0"/>
          </a:p>
        </p:txBody>
      </p:sp>
    </p:spTree>
    <p:extLst>
      <p:ext uri="{BB962C8B-B14F-4D97-AF65-F5344CB8AC3E}">
        <p14:creationId xmlns:p14="http://schemas.microsoft.com/office/powerpoint/2010/main" val="52126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326B58C-E158-8DE8-8AA4-4C64BD45C2B6}"/>
              </a:ext>
            </a:extLst>
          </p:cNvPr>
          <p:cNvSpPr txBox="1"/>
          <p:nvPr/>
        </p:nvSpPr>
        <p:spPr>
          <a:xfrm>
            <a:off x="1777285" y="1184856"/>
            <a:ext cx="7888309" cy="3785652"/>
          </a:xfrm>
          <a:prstGeom prst="rect">
            <a:avLst/>
          </a:prstGeom>
          <a:noFill/>
        </p:spPr>
        <p:txBody>
          <a:bodyPr wrap="square">
            <a:spAutoFit/>
          </a:bodyPr>
          <a:lstStyle/>
          <a:p>
            <a:r>
              <a:rPr lang="en-IN" sz="2400" b="1" dirty="0"/>
              <a:t>3. Controller Manager </a:t>
            </a:r>
            <a:r>
              <a:rPr lang="en-IN" sz="2400" dirty="0"/>
              <a:t>– </a:t>
            </a:r>
          </a:p>
          <a:p>
            <a:r>
              <a:rPr lang="en-IN" sz="2400" dirty="0"/>
              <a:t>This keeps track of the state of the cluster. It keeps an eye on the cluster and checks whether a node needs to be repaired or restarted.</a:t>
            </a:r>
          </a:p>
          <a:p>
            <a:endParaRPr lang="en-IN" sz="2400" dirty="0"/>
          </a:p>
          <a:p>
            <a:r>
              <a:rPr lang="en-IN" sz="2400" b="1" dirty="0"/>
              <a:t>4. </a:t>
            </a:r>
            <a:r>
              <a:rPr lang="en-IN" sz="2400" b="1" dirty="0" err="1"/>
              <a:t>Etcd</a:t>
            </a:r>
            <a:r>
              <a:rPr lang="en-IN" sz="2400" b="1" dirty="0"/>
              <a:t> </a:t>
            </a:r>
            <a:r>
              <a:rPr lang="en-IN" sz="2400" dirty="0"/>
              <a:t>– </a:t>
            </a:r>
          </a:p>
          <a:p>
            <a:r>
              <a:rPr lang="en-IN" sz="2400" dirty="0"/>
              <a:t>Kubernetes uses </a:t>
            </a:r>
            <a:r>
              <a:rPr lang="en-IN" sz="2400" dirty="0" err="1"/>
              <a:t>etcd</a:t>
            </a:r>
            <a:r>
              <a:rPr lang="en-IN" sz="2400" dirty="0"/>
              <a:t> to store all its data – its configuration data, its state, and its metadata. Kubernetes is a distributed system, so it needs a distributed data store like </a:t>
            </a:r>
            <a:r>
              <a:rPr lang="en-IN" sz="2400" dirty="0" err="1"/>
              <a:t>etcd</a:t>
            </a:r>
            <a:r>
              <a:rPr lang="en-IN" sz="2400" dirty="0"/>
              <a:t>. </a:t>
            </a:r>
            <a:r>
              <a:rPr lang="en-IN" sz="2400" dirty="0" err="1"/>
              <a:t>Etcd</a:t>
            </a:r>
            <a:r>
              <a:rPr lang="en-IN" sz="2400" dirty="0"/>
              <a:t> lets any of the nodes in the Kubernetes cluster read and write data.</a:t>
            </a:r>
          </a:p>
        </p:txBody>
      </p:sp>
    </p:spTree>
    <p:extLst>
      <p:ext uri="{BB962C8B-B14F-4D97-AF65-F5344CB8AC3E}">
        <p14:creationId xmlns:p14="http://schemas.microsoft.com/office/powerpoint/2010/main" val="1157770173"/>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238</TotalTime>
  <Words>490</Words>
  <Application>Microsoft Office PowerPoint</Application>
  <PresentationFormat>Widescreen</PresentationFormat>
  <Paragraphs>62</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Garamond</vt:lpstr>
      <vt:lpstr>Organic</vt:lpstr>
      <vt:lpstr>KUBERNETES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KUBERNETES </dc:title>
  <dc:creator>Dhiraj Deore</dc:creator>
  <cp:lastModifiedBy>Dhiraj Deore</cp:lastModifiedBy>
  <cp:revision>6</cp:revision>
  <dcterms:created xsi:type="dcterms:W3CDTF">2022-11-23T07:50:53Z</dcterms:created>
  <dcterms:modified xsi:type="dcterms:W3CDTF">2022-11-23T12:09:12Z</dcterms:modified>
</cp:coreProperties>
</file>

<file path=docProps/thumbnail.jpeg>
</file>